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60" r:id="rId4"/>
    <p:sldId id="2556" r:id="rId5"/>
    <p:sldId id="2561" r:id="rId6"/>
    <p:sldId id="2557" r:id="rId7"/>
    <p:sldId id="2562" r:id="rId8"/>
    <p:sldId id="2558" r:id="rId9"/>
    <p:sldId id="2559" r:id="rId10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8DE25C-F8A1-E2ED-2BA1-455CCCD84C51}" name="Jorge Alejandro Hidalgo López" initials="JH" userId="S::jhidalgo@icafe.cr::165ae0b1-4c40-4a51-b33d-0577af1465f0" providerId="AD"/>
  <p188:author id="{AE95C884-D084-C9DC-0CCA-D1FDF7D8394A}" name="MARIA VALERIA CORTES ARGUEDAS" initials="MC" userId="S::mcortesa@ulicori.net::8ca958ba-f199-46ff-81f1-9e8308162b65" providerId="AD"/>
  <p188:author id="{D3BC1BEE-A921-8A99-EEBF-820515B07BA4}" name="Alcides Quirós Madrigal" initials="AQ" userId="S::aquiros@icafe.cr::563ef6b0-44ac-4dc2-bb80-7730568c18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06CA"/>
    <a:srgbClr val="60FF4B"/>
    <a:srgbClr val="FF3300"/>
    <a:srgbClr val="00B0F0"/>
    <a:srgbClr val="002060"/>
    <a:srgbClr val="34507B"/>
    <a:srgbClr val="499057"/>
    <a:srgbClr val="83A589"/>
    <a:srgbClr val="6DA67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48B349-A712-4700-95E6-8774769F596E}" v="11" dt="2026-08-25T17:55:22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Carlos Castillo Molina" userId="3321f39d-c43d-4dc1-aab8-e37c264880eb" providerId="ADAL" clId="{CF0E7DC8-4F83-4E08-A75A-7ECE842A8D81}"/>
    <pc:docChg chg="undo redo custSel addSld modSld">
      <pc:chgData name="Juan Carlos Castillo Molina" userId="3321f39d-c43d-4dc1-aab8-e37c264880eb" providerId="ADAL" clId="{CF0E7DC8-4F83-4E08-A75A-7ECE842A8D81}" dt="2026-08-25T17:55:27.516" v="1002" actId="1076"/>
      <pc:docMkLst>
        <pc:docMk/>
      </pc:docMkLst>
      <pc:sldChg chg="modSp mod">
        <pc:chgData name="Juan Carlos Castillo Molina" userId="3321f39d-c43d-4dc1-aab8-e37c264880eb" providerId="ADAL" clId="{CF0E7DC8-4F83-4E08-A75A-7ECE842A8D81}" dt="2026-08-25T15:13:08.961" v="871" actId="20577"/>
        <pc:sldMkLst>
          <pc:docMk/>
          <pc:sldMk cId="4284725626" sldId="256"/>
        </pc:sldMkLst>
        <pc:spChg chg="mod">
          <ac:chgData name="Juan Carlos Castillo Molina" userId="3321f39d-c43d-4dc1-aab8-e37c264880eb" providerId="ADAL" clId="{CF0E7DC8-4F83-4E08-A75A-7ECE842A8D81}" dt="2026-08-25T15:13:08.961" v="871" actId="20577"/>
          <ac:spMkLst>
            <pc:docMk/>
            <pc:sldMk cId="4284725626" sldId="256"/>
            <ac:spMk id="6" creationId="{36AB1472-46B9-4B0A-99DC-7E1FA61E84DC}"/>
          </ac:spMkLst>
        </pc:spChg>
      </pc:sldChg>
      <pc:sldChg chg="addSp delSp modSp mod">
        <pc:chgData name="Juan Carlos Castillo Molina" userId="3321f39d-c43d-4dc1-aab8-e37c264880eb" providerId="ADAL" clId="{CF0E7DC8-4F83-4E08-A75A-7ECE842A8D81}" dt="2026-08-25T17:55:27.516" v="1002" actId="1076"/>
        <pc:sldMkLst>
          <pc:docMk/>
          <pc:sldMk cId="263347290" sldId="2556"/>
        </pc:sldMkLst>
        <pc:spChg chg="mod">
          <ac:chgData name="Juan Carlos Castillo Molina" userId="3321f39d-c43d-4dc1-aab8-e37c264880eb" providerId="ADAL" clId="{CF0E7DC8-4F83-4E08-A75A-7ECE842A8D81}" dt="2026-08-25T15:13:30.238" v="886" actId="20577"/>
          <ac:spMkLst>
            <pc:docMk/>
            <pc:sldMk cId="263347290" sldId="2556"/>
            <ac:spMk id="3" creationId="{87308295-AB40-3C40-F446-14DB01B3212A}"/>
          </ac:spMkLst>
        </pc:spChg>
        <pc:spChg chg="del mod">
          <ac:chgData name="Juan Carlos Castillo Molina" userId="3321f39d-c43d-4dc1-aab8-e37c264880eb" providerId="ADAL" clId="{CF0E7DC8-4F83-4E08-A75A-7ECE842A8D81}" dt="2026-08-25T15:13:31.802" v="888"/>
          <ac:spMkLst>
            <pc:docMk/>
            <pc:sldMk cId="263347290" sldId="2556"/>
            <ac:spMk id="6" creationId="{468EEE38-E13C-E44E-E391-DD72497BAF3F}"/>
          </ac:spMkLst>
        </pc:spChg>
        <pc:spChg chg="add mod">
          <ac:chgData name="Juan Carlos Castillo Molina" userId="3321f39d-c43d-4dc1-aab8-e37c264880eb" providerId="ADAL" clId="{CF0E7DC8-4F83-4E08-A75A-7ECE842A8D81}" dt="2026-08-25T17:55:27.516" v="1002" actId="1076"/>
          <ac:spMkLst>
            <pc:docMk/>
            <pc:sldMk cId="263347290" sldId="2556"/>
            <ac:spMk id="12" creationId="{634DFA55-D66D-AF92-E336-179A8A962878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25T15:13:21.437" v="877" actId="478"/>
          <ac:graphicFrameMkLst>
            <pc:docMk/>
            <pc:sldMk cId="263347290" sldId="2556"/>
            <ac:graphicFrameMk id="5" creationId="{8ACCF4DD-A8C3-282B-C791-62C38C331588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25T15:13:24.369" v="878" actId="478"/>
          <ac:graphicFrameMkLst>
            <pc:docMk/>
            <pc:sldMk cId="263347290" sldId="2556"/>
            <ac:graphicFrameMk id="9" creationId="{37676D32-7F39-E8A1-9974-32FF1DC011B1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25T17:26:05.484" v="948" actId="1076"/>
          <ac:graphicFrameMkLst>
            <pc:docMk/>
            <pc:sldMk cId="263347290" sldId="2556"/>
            <ac:graphicFrameMk id="10" creationId="{96613386-6416-C035-4B8B-BECF0189859C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25T17:27:23.188" v="964" actId="20577"/>
          <ac:graphicFrameMkLst>
            <pc:docMk/>
            <pc:sldMk cId="263347290" sldId="2556"/>
            <ac:graphicFrameMk id="11" creationId="{6C960D74-1554-6679-9636-404A623230D5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25T16:32:27.166" v="928" actId="1076"/>
        <pc:sldMkLst>
          <pc:docMk/>
          <pc:sldMk cId="4186037163" sldId="2557"/>
        </pc:sldMkLst>
        <pc:spChg chg="mod">
          <ac:chgData name="Juan Carlos Castillo Molina" userId="3321f39d-c43d-4dc1-aab8-e37c264880eb" providerId="ADAL" clId="{CF0E7DC8-4F83-4E08-A75A-7ECE842A8D81}" dt="2026-08-25T15:13:44.240" v="898" actId="20577"/>
          <ac:spMkLst>
            <pc:docMk/>
            <pc:sldMk cId="4186037163" sldId="2557"/>
            <ac:spMk id="8" creationId="{46489F10-1B1C-29DE-B8AD-88D46430E4AD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25T16:32:27.166" v="928" actId="1076"/>
          <ac:graphicFrameMkLst>
            <pc:docMk/>
            <pc:sldMk cId="4186037163" sldId="2557"/>
            <ac:graphicFrameMk id="2" creationId="{B62EC3BC-2352-AFBD-BE2C-7CBB434C8242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25T15:13:40.531" v="894" actId="478"/>
          <ac:graphicFrameMkLst>
            <pc:docMk/>
            <pc:sldMk cId="4186037163" sldId="2557"/>
            <ac:graphicFrameMk id="3" creationId="{BDBCEBDE-61F0-D3FA-FE59-57308F08FA42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25T17:34:29.988" v="983" actId="1076"/>
        <pc:sldMkLst>
          <pc:docMk/>
          <pc:sldMk cId="1636667196" sldId="2558"/>
        </pc:sldMkLst>
        <pc:spChg chg="mod">
          <ac:chgData name="Juan Carlos Castillo Molina" userId="3321f39d-c43d-4dc1-aab8-e37c264880eb" providerId="ADAL" clId="{CF0E7DC8-4F83-4E08-A75A-7ECE842A8D81}" dt="2026-08-25T15:13:57.137" v="908" actId="20577"/>
          <ac:spMkLst>
            <pc:docMk/>
            <pc:sldMk cId="1636667196" sldId="2558"/>
            <ac:spMk id="4" creationId="{A60CFAD0-C18E-8430-5653-649ADF4BEE77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25T17:33:55.606" v="974" actId="14100"/>
          <ac:graphicFrameMkLst>
            <pc:docMk/>
            <pc:sldMk cId="1636667196" sldId="2558"/>
            <ac:graphicFrameMk id="5" creationId="{A8FAC262-00B2-3104-62B1-8F737C0AA464}"/>
          </ac:graphicFrameMkLst>
        </pc:graphicFrameChg>
        <pc:graphicFrameChg chg="add mod">
          <ac:chgData name="Juan Carlos Castillo Molina" userId="3321f39d-c43d-4dc1-aab8-e37c264880eb" providerId="ADAL" clId="{CF0E7DC8-4F83-4E08-A75A-7ECE842A8D81}" dt="2026-08-25T17:34:29.988" v="983" actId="1076"/>
          <ac:graphicFrameMkLst>
            <pc:docMk/>
            <pc:sldMk cId="1636667196" sldId="2558"/>
            <ac:graphicFrameMk id="6" creationId="{7C91938B-C033-45A8-B772-192C7F469E4B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25T15:13:54.291" v="904" actId="478"/>
          <ac:graphicFrameMkLst>
            <pc:docMk/>
            <pc:sldMk cId="1636667196" sldId="2558"/>
            <ac:graphicFrameMk id="7" creationId="{F8497D94-F95C-0DB9-424F-6767EB9BD68F}"/>
          </ac:graphicFrameMkLst>
        </pc:graphicFrameChg>
        <pc:graphicFrameChg chg="add del mod">
          <ac:chgData name="Juan Carlos Castillo Molina" userId="3321f39d-c43d-4dc1-aab8-e37c264880eb" providerId="ADAL" clId="{CF0E7DC8-4F83-4E08-A75A-7ECE842A8D81}" dt="2026-08-25T17:33:58.432" v="975" actId="478"/>
          <ac:graphicFrameMkLst>
            <pc:docMk/>
            <pc:sldMk cId="1636667196" sldId="2558"/>
            <ac:graphicFrameMk id="8" creationId="{7C91938B-C033-45A8-B772-192C7F469E4B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25T17:35:51.949" v="988" actId="1076"/>
        <pc:sldMkLst>
          <pc:docMk/>
          <pc:sldMk cId="1991370206" sldId="2559"/>
        </pc:sldMkLst>
        <pc:spChg chg="mod">
          <ac:chgData name="Juan Carlos Castillo Molina" userId="3321f39d-c43d-4dc1-aab8-e37c264880eb" providerId="ADAL" clId="{CF0E7DC8-4F83-4E08-A75A-7ECE842A8D81}" dt="2026-08-04T17:57:47.874" v="633" actId="20577"/>
          <ac:spMkLst>
            <pc:docMk/>
            <pc:sldMk cId="1991370206" sldId="2559"/>
            <ac:spMk id="3" creationId="{17FB8DA8-45C0-2404-B43D-2AC245B93FBC}"/>
          </ac:spMkLst>
        </pc:spChg>
        <pc:spChg chg="mod">
          <ac:chgData name="Juan Carlos Castillo Molina" userId="3321f39d-c43d-4dc1-aab8-e37c264880eb" providerId="ADAL" clId="{CF0E7DC8-4F83-4E08-A75A-7ECE842A8D81}" dt="2026-08-25T15:14:04.289" v="913" actId="20577"/>
          <ac:spMkLst>
            <pc:docMk/>
            <pc:sldMk cId="1991370206" sldId="2559"/>
            <ac:spMk id="4" creationId="{2B426963-1096-9604-3DE9-AE1AC8FC6352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25T15:14:00.004" v="909" actId="478"/>
          <ac:graphicFrameMkLst>
            <pc:docMk/>
            <pc:sldMk cId="1991370206" sldId="2559"/>
            <ac:graphicFrameMk id="5" creationId="{C744C1BF-09B7-5D4D-B0D3-BC8D449CFFE6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25T17:35:51.949" v="988" actId="1076"/>
          <ac:graphicFrameMkLst>
            <pc:docMk/>
            <pc:sldMk cId="1991370206" sldId="2559"/>
            <ac:graphicFrameMk id="6" creationId="{0C1C201C-968A-8495-3998-A2FDACAC69F8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25T15:53:08.935" v="915" actId="1076"/>
        <pc:sldMkLst>
          <pc:docMk/>
          <pc:sldMk cId="1480523509" sldId="2560"/>
        </pc:sldMkLst>
        <pc:spChg chg="mod">
          <ac:chgData name="Juan Carlos Castillo Molina" userId="3321f39d-c43d-4dc1-aab8-e37c264880eb" providerId="ADAL" clId="{CF0E7DC8-4F83-4E08-A75A-7ECE842A8D81}" dt="2026-08-18T16:42:43.569" v="755" actId="20577"/>
          <ac:spMkLst>
            <pc:docMk/>
            <pc:sldMk cId="1480523509" sldId="2560"/>
            <ac:spMk id="13" creationId="{FA668C88-CCA5-236F-DB43-5BB14BEE2208}"/>
          </ac:spMkLst>
        </pc:spChg>
        <pc:spChg chg="mod">
          <ac:chgData name="Juan Carlos Castillo Molina" userId="3321f39d-c43d-4dc1-aab8-e37c264880eb" providerId="ADAL" clId="{CF0E7DC8-4F83-4E08-A75A-7ECE842A8D81}" dt="2026-08-25T15:13:17.153" v="876" actId="20577"/>
          <ac:spMkLst>
            <pc:docMk/>
            <pc:sldMk cId="1480523509" sldId="2560"/>
            <ac:spMk id="14" creationId="{ED9C0109-8FE2-7AA7-B0C9-DA1EFF2B43DF}"/>
          </ac:spMkLst>
        </pc:spChg>
        <pc:graphicFrameChg chg="add del mod">
          <ac:chgData name="Juan Carlos Castillo Molina" userId="3321f39d-c43d-4dc1-aab8-e37c264880eb" providerId="ADAL" clId="{CF0E7DC8-4F83-4E08-A75A-7ECE842A8D81}" dt="2026-08-25T15:13:13.672" v="872" actId="478"/>
          <ac:graphicFrameMkLst>
            <pc:docMk/>
            <pc:sldMk cId="1480523509" sldId="2560"/>
            <ac:graphicFrameMk id="2" creationId="{2BDC2364-03D7-C791-DB1C-6EF0F40EC6F5}"/>
          </ac:graphicFrameMkLst>
        </pc:graphicFrameChg>
        <pc:graphicFrameChg chg="add mod">
          <ac:chgData name="Juan Carlos Castillo Molina" userId="3321f39d-c43d-4dc1-aab8-e37c264880eb" providerId="ADAL" clId="{CF0E7DC8-4F83-4E08-A75A-7ECE842A8D81}" dt="2026-08-25T15:53:08.935" v="915" actId="1076"/>
          <ac:graphicFrameMkLst>
            <pc:docMk/>
            <pc:sldMk cId="1480523509" sldId="2560"/>
            <ac:graphicFrameMk id="3" creationId="{35E9E5B0-ED1A-57D1-F19A-DCFC5A2811FE}"/>
          </ac:graphicFrameMkLst>
        </pc:graphicFrameChg>
      </pc:sldChg>
      <pc:sldChg chg="addSp delSp modSp add mod">
        <pc:chgData name="Juan Carlos Castillo Molina" userId="3321f39d-c43d-4dc1-aab8-e37c264880eb" providerId="ADAL" clId="{CF0E7DC8-4F83-4E08-A75A-7ECE842A8D81}" dt="2026-08-25T17:43:12.745" v="996" actId="14100"/>
        <pc:sldMkLst>
          <pc:docMk/>
          <pc:sldMk cId="1295303183" sldId="2561"/>
        </pc:sldMkLst>
        <pc:spChg chg="mod">
          <ac:chgData name="Juan Carlos Castillo Molina" userId="3321f39d-c43d-4dc1-aab8-e37c264880eb" providerId="ADAL" clId="{CF0E7DC8-4F83-4E08-A75A-7ECE842A8D81}" dt="2026-08-04T16:37:02.943" v="524" actId="20577"/>
          <ac:spMkLst>
            <pc:docMk/>
            <pc:sldMk cId="1295303183" sldId="2561"/>
            <ac:spMk id="2" creationId="{8EEDF060-A856-95D9-BF33-C91358C8E16E}"/>
          </ac:spMkLst>
        </pc:spChg>
        <pc:spChg chg="mod">
          <ac:chgData name="Juan Carlos Castillo Molina" userId="3321f39d-c43d-4dc1-aab8-e37c264880eb" providerId="ADAL" clId="{CF0E7DC8-4F83-4E08-A75A-7ECE842A8D81}" dt="2026-08-25T15:13:37.168" v="893" actId="20577"/>
          <ac:spMkLst>
            <pc:docMk/>
            <pc:sldMk cId="1295303183" sldId="2561"/>
            <ac:spMk id="3" creationId="{2003DEE0-CD2D-530B-7F1C-3A6F1C6D814D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25T17:42:50.233" v="989" actId="478"/>
          <ac:graphicFrameMkLst>
            <pc:docMk/>
            <pc:sldMk cId="1295303183" sldId="2561"/>
            <ac:graphicFrameMk id="5" creationId="{BFC36B26-8A63-976A-6E56-55A356D784D2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25T15:13:34.097" v="889" actId="478"/>
          <ac:graphicFrameMkLst>
            <pc:docMk/>
            <pc:sldMk cId="1295303183" sldId="2561"/>
            <ac:graphicFrameMk id="6" creationId="{B0B145FF-200C-9C22-0B13-84377F5F2189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25T17:43:12.745" v="996" actId="14100"/>
          <ac:graphicFrameMkLst>
            <pc:docMk/>
            <pc:sldMk cId="1295303183" sldId="2561"/>
            <ac:graphicFrameMk id="7" creationId="{55FDB5AD-0BCE-500F-C8C3-DA52EB3CF08E}"/>
          </ac:graphicFrameMkLst>
        </pc:graphicFrameChg>
      </pc:sldChg>
      <pc:sldChg chg="addSp delSp modSp add mod">
        <pc:chgData name="Juan Carlos Castillo Molina" userId="3321f39d-c43d-4dc1-aab8-e37c264880eb" providerId="ADAL" clId="{CF0E7DC8-4F83-4E08-A75A-7ECE842A8D81}" dt="2026-08-25T16:39:35.094" v="942" actId="1076"/>
        <pc:sldMkLst>
          <pc:docMk/>
          <pc:sldMk cId="11013152" sldId="2562"/>
        </pc:sldMkLst>
        <pc:spChg chg="mod">
          <ac:chgData name="Juan Carlos Castillo Molina" userId="3321f39d-c43d-4dc1-aab8-e37c264880eb" providerId="ADAL" clId="{CF0E7DC8-4F83-4E08-A75A-7ECE842A8D81}" dt="2026-08-04T16:37:12.157" v="529" actId="20577"/>
          <ac:spMkLst>
            <pc:docMk/>
            <pc:sldMk cId="11013152" sldId="2562"/>
            <ac:spMk id="7" creationId="{0D253409-8E6F-D4A5-71F6-EF24DFA5BC67}"/>
          </ac:spMkLst>
        </pc:spChg>
        <pc:spChg chg="mod">
          <ac:chgData name="Juan Carlos Castillo Molina" userId="3321f39d-c43d-4dc1-aab8-e37c264880eb" providerId="ADAL" clId="{CF0E7DC8-4F83-4E08-A75A-7ECE842A8D81}" dt="2026-08-25T15:13:51.093" v="903" actId="20577"/>
          <ac:spMkLst>
            <pc:docMk/>
            <pc:sldMk cId="11013152" sldId="2562"/>
            <ac:spMk id="8" creationId="{095E6C09-DA4D-A64F-3C9D-CB35E8080614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25T15:13:47.847" v="899" actId="478"/>
          <ac:graphicFrameMkLst>
            <pc:docMk/>
            <pc:sldMk cId="11013152" sldId="2562"/>
            <ac:graphicFrameMk id="2" creationId="{A0F2AE1A-9E15-E26B-CF1E-8D3EAB3B784C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25T16:39:35.094" v="942" actId="1076"/>
          <ac:graphicFrameMkLst>
            <pc:docMk/>
            <pc:sldMk cId="11013152" sldId="2562"/>
            <ac:graphicFrameMk id="3" creationId="{5B3F6C64-54BB-7464-FDE3-AAE084EDE95C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'Diap 6'!$O$185</c:f>
              <c:strCache>
                <c:ptCount val="1"/>
                <c:pt idx="0">
                  <c:v>Precio Promedio Exportacion USD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700-42E9-9C3F-927012D9AD2C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700-42E9-9C3F-927012D9AD2C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700-42E9-9C3F-927012D9AD2C}"/>
              </c:ext>
            </c:extLst>
          </c:dPt>
          <c:dLbls>
            <c:dLbl>
              <c:idx val="0"/>
              <c:layout>
                <c:manualLayout>
                  <c:x val="-2.0492588145942216E-2"/>
                  <c:y val="-2.74961291138040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00-42E9-9C3F-927012D9AD2C}"/>
                </c:ext>
              </c:extLst>
            </c:dLbl>
            <c:dLbl>
              <c:idx val="1"/>
              <c:layout>
                <c:manualLayout>
                  <c:x val="-1.3593218643346504E-3"/>
                  <c:y val="1.8564454205046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00-42E9-9C3F-927012D9AD2C}"/>
                </c:ext>
              </c:extLst>
            </c:dLbl>
            <c:dLbl>
              <c:idx val="2"/>
              <c:layout>
                <c:manualLayout>
                  <c:x val="2.0590847261088736E-2"/>
                  <c:y val="-5.0163525192359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00-42E9-9C3F-927012D9AD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'Diap 6'!$Q$184:$S$184</c:f>
              <c:strCache>
                <c:ptCount val="3"/>
                <c:pt idx="0">
                  <c:v>2023-2024</c:v>
                </c:pt>
                <c:pt idx="1">
                  <c:v> 2024-2025 </c:v>
                </c:pt>
                <c:pt idx="2">
                  <c:v> 2025-2026 </c:v>
                </c:pt>
              </c:strCache>
            </c:strRef>
          </c:cat>
          <c:val>
            <c:numRef>
              <c:f>'Diap 6'!$Q$185:$S$185</c:f>
              <c:numCache>
                <c:formatCode>_(* #,##0.00_);_(* \(#,##0.00\);_(* "-"??_);_(@_)</c:formatCode>
                <c:ptCount val="3"/>
                <c:pt idx="0">
                  <c:v>226.63</c:v>
                </c:pt>
                <c:pt idx="1">
                  <c:v>302.88</c:v>
                </c:pt>
                <c:pt idx="2">
                  <c:v>339.54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700-42E9-9C3F-927012D9A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0128896"/>
        <c:axId val="1015779808"/>
      </c:barChart>
      <c:lineChart>
        <c:grouping val="standard"/>
        <c:varyColors val="0"/>
        <c:ser>
          <c:idx val="1"/>
          <c:order val="1"/>
          <c:tx>
            <c:strRef>
              <c:f>'Diap 6'!$O$186</c:f>
              <c:strCache>
                <c:ptCount val="1"/>
                <c:pt idx="0">
                  <c:v>Precio Promedio CN CRC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'Diap 6'!$Q$184:$S$184</c:f>
              <c:strCache>
                <c:ptCount val="3"/>
                <c:pt idx="0">
                  <c:v>2023-2024</c:v>
                </c:pt>
                <c:pt idx="1">
                  <c:v> 2024-2025 </c:v>
                </c:pt>
                <c:pt idx="2">
                  <c:v> 2025-2026 </c:v>
                </c:pt>
              </c:strCache>
            </c:strRef>
          </c:cat>
          <c:val>
            <c:numRef>
              <c:f>'Diap 6'!$Q$186:$S$186</c:f>
              <c:numCache>
                <c:formatCode>_(* #,##0.00_);_(* \(#,##0.00\);_(* "-"??_);_(@_)</c:formatCode>
                <c:ptCount val="3"/>
                <c:pt idx="0">
                  <c:v>1950.15</c:v>
                </c:pt>
                <c:pt idx="1">
                  <c:v>3130.06</c:v>
                </c:pt>
                <c:pt idx="2">
                  <c:v>2892.87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700-42E9-9C3F-927012D9A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8251136"/>
        <c:axId val="1454926112"/>
      </c:lineChart>
      <c:catAx>
        <c:axId val="177825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4926112"/>
        <c:crosses val="autoZero"/>
        <c:auto val="1"/>
        <c:lblAlgn val="ctr"/>
        <c:lblOffset val="100"/>
        <c:noMultiLvlLbl val="0"/>
      </c:catAx>
      <c:valAx>
        <c:axId val="1454926112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8251136"/>
        <c:crosses val="autoZero"/>
        <c:crossBetween val="between"/>
      </c:valAx>
      <c:valAx>
        <c:axId val="1015779808"/>
        <c:scaling>
          <c:orientation val="minMax"/>
        </c:scaling>
        <c:delete val="0"/>
        <c:axPos val="r"/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0128896"/>
        <c:crosses val="max"/>
        <c:crossBetween val="between"/>
      </c:valAx>
      <c:catAx>
        <c:axId val="1340128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157798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74458729137146"/>
          <c:y val="0.82001018188034058"/>
          <c:w val="0.34320514761922272"/>
          <c:h val="0.163202427087244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7B7C8-A469-4311-B95E-6D8224B95227}" type="datetimeFigureOut">
              <a:rPr lang="es-CR" smtClean="0"/>
              <a:t>25/8/2026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1F829-7979-4A36-9F32-90186E00557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7021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3BDD5-A8A1-C67F-A38C-78DF56A27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3A175E-A8FE-209C-5D4D-846C87B56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F51D93-06A6-0FE2-B7B4-91EB0F7EF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2CBB32-D4A6-3B98-7983-5F72A5A47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B08B86-7823-6F6F-3341-50A964940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3944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78662-1229-BBD9-ED4F-7CD2B84A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3AEC37-2495-F4F1-4A8A-F2C2D56B2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D03268-2993-7362-01F1-7B178E45B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B042B6-6F4A-7C61-D93E-AFB94BAE0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FF14E3-C893-C586-30D7-86F4A68A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392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032230C-A85B-DA07-4D1B-535A9CE64D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58E66A-9500-B34D-BF8A-A3A76218C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6B7372-D8EB-BBF8-2960-38AA0B62E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0B7256-2066-58DB-5E1F-7A02A89C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92D311-6280-B163-5DC0-DD5828CD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68544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2286-C75B-6837-526E-F572947DE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0AC37-C430-B844-8B13-2044354AC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AE584-E98E-FD30-B2A5-124DCE166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C7C40-9D2F-5FA6-F84B-818B7C5C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38657-BFB5-1532-1777-BC45808A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261291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3416-9CED-258C-F651-F6F6DB2B7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37DD2-BE95-B682-DFA9-BAA64DBB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097DF-4675-7875-F227-7876A35EC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F2C80-8201-6548-4F6A-CEB74B046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800C3-3587-2A78-79FD-505142D6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5935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FD2BA-607F-AE7E-FE83-3ED8E6CB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A3514-E67A-5B6E-EBE8-75AD88BB6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F3730-93CC-F734-9106-35FC62EF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DCE47-FB6C-6C99-89D5-55E805B3C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291D6-1BD8-A371-5F2A-7BC046227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91839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30A2C-314B-29E5-92E4-EC655289E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4CB4-E963-C58C-81BA-3A6656A36F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BBE9D-E295-76EF-B1E7-F0513D3D7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C420A-428A-D6FE-0B48-C56F26E23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32624-9BCC-5B59-D557-CD33D587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940B9-5B13-03CE-ACC6-9B71E0C8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276882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E6148-00D6-7913-FF90-2A6C57301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BAE49-887B-5353-F8FF-7642200FE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1939A-29F6-0EAD-9CFD-4CEE1DD6A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5D03F-8F2E-3175-BAAD-4CAD5000C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F954D-BD4C-002E-713D-A341E50B2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6AF955-07FA-8CD6-6EFD-B31216EB9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3D9CF-1B95-00C7-4D86-7F993CD6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81696B-87BF-DBEB-1CC5-CB02DC7E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100230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C0889-9AFE-0020-7B22-F4BF5558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58B8A8-E539-3452-CF90-74050317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B75B9-1E77-1C90-7B00-10F356F6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13689-AC1E-8687-D9CB-F47D0427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217378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E40444-00C6-4237-C3DB-5147D41C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B4870-8A94-6680-F0CE-8E04AAE2C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56609-B07A-9958-C788-758A2EE9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691731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351AF-487A-4ABF-2BCE-E233C91A0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4B6CD-F6D1-50BA-12B6-9E99624F8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E6C40-4C5B-DFFB-1C41-49E9F08EA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1680A9-A3DA-C94E-3E1B-C798A1E4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9A65-3155-1A40-B9FE-B689541A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F928F-38D2-947D-C205-DEE2A5EA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27448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43C13-8368-2EAD-F8D8-AE91DF944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97D5E9-D620-70BB-9103-FF1D67B60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01D6F6-57F9-7815-53C4-42D42917D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24964D-CA93-E897-B6DA-4C61670B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CA21D0-15B6-2E49-6622-2A0DAFEB5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67419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EF876-C354-9A9F-44F7-7DB63BF32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2266A2-BF42-A5FA-B286-A55FFD8BC5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406D9-BF47-A165-AD0A-C956F94C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0AE78-519C-2918-6E55-1275104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2A150-0427-6777-630B-FFF6FD9B8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D5CCA-92CE-7625-FE5C-A75F03C0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289875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4CE9D-C297-D828-F0BC-0721880F4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00CA0-C839-E89D-47F1-8DB01358C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0C479-3B81-5FF0-21C2-C63DF2B90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BC98F-A5B9-EF76-F4C0-960323B72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C1F3B-DF8A-622B-9E8E-F0C51DCA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585656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0CBF9C-1685-8D6B-6636-F551E1705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C715B4-F1C7-CFA0-31EE-969531447E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AECD3-6A6A-C18A-074A-17604A4EC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7FB68-ED08-57AF-94E3-13BF58F02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C40B4-D1B1-0105-9D5F-807E37BF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93495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CDD0E-2088-61C9-7539-47C5F3FE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7C9777-449B-11E6-BED1-925DB4ED8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22101B-6C94-4F45-F9A7-EA10DE951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E94393-91AC-BFC7-6206-E8091606C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8A2C4B-301B-DA52-826C-AEEAC0F2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99144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CA498-6434-F28F-CE89-FA9E7F374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5C7EBC-1B70-032A-614F-B47BCCFB4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D85FDE-7A5D-0BF0-71EC-95EE21477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519B95-71E4-9746-D0F1-E057D4940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C4AE0D-23C5-5B3E-B798-8CCB14167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29B012-C15C-5E96-40FA-A717C3E3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45258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07A3E-4988-FE20-F418-0E4C84556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E395AB-F06A-C957-D0DB-B739989C1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4D3E34-2D4D-AA8F-C0FB-9371CB217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122E46C-4F7D-926A-D5D4-D289AB135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03A4B1-EC34-312E-D9A2-D12EDAD31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02AF63-6DA5-071C-E96A-DFD95ADC4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E6D48E3-83B7-0BDE-41EB-2233DB3A8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FD08204-7965-8229-F59D-5E04ECAC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25507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916D0-05D5-7FCF-1B6A-45696FB1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88C9CC-A92C-6D83-33F5-350CB98E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7AE3D17-CD70-E369-F898-E17EC647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98C345-512D-8E09-E191-0D9C33DC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151965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A31D96-3F17-1126-D4A8-F36D13A2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AF8266-3B86-8507-170B-997C71BFD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D0F71-B6A8-2BB3-0688-C893987EA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96159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DCA8-59E7-0E48-FB3B-E053B134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E8E429-B9D2-2362-4379-A9FCB46D1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FB3A743-5207-57B7-BC8C-39280263C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2CF8F1-6C0B-725E-ABB5-C581324E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38A5D6-069D-6B68-1FC1-BEFE97B5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2336C9-12F5-6D33-B681-B76DB6B05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6180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255E5E-7993-7B4A-0198-A3482DFCA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AE9DB97-3871-39C1-64CF-0E3822AF52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AD103A-BA38-6BC5-9374-C84FD40D1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9D796E-B22D-7C61-4D71-8860F868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AA224B-9AA4-9A41-A7BD-EA672FC79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8D4753-5EDA-665C-86A2-D7C3ECCD9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3305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99D51A-18E4-6E2D-68B7-AA28B7569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435BA7-77CF-5EA8-E0DE-C22CAD8D7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0B187F-A123-3FD5-A047-D5E09781A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22874-C915-465C-9D23-2B6D09CEAEAA}" type="datetimeFigureOut">
              <a:rPr lang="es-CR" smtClean="0"/>
              <a:t>25/8/2026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50BE35-B896-0426-CA92-101C90F71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059097-FCBB-A023-0BEC-CA37F45F5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929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218A0E-A149-718E-891F-5957C1E22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08CBE-5191-B21E-F757-BFDB76A26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AA6DF-F2C5-4C50-2EF3-09F335E827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A8423-FCB1-3F44-8B45-B39BBC4A5316}" type="datetimeFigureOut">
              <a:rPr lang="en-CR" smtClean="0"/>
              <a:t>08/25/2026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50396-36FD-9F27-3B3D-542440306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5D09D-F76A-437F-E122-85D722B0B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63078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white rectangle with a white stripe&#10;&#10;Description automatically generated">
            <a:extLst>
              <a:ext uri="{FF2B5EF4-FFF2-40B4-BE49-F238E27FC236}">
                <a16:creationId xmlns:a16="http://schemas.microsoft.com/office/drawing/2014/main" id="{40DA24F7-812D-84CB-3E86-E7FC5BC20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AB1472-46B9-4B0A-99DC-7E1FA61E84DC}"/>
              </a:ext>
            </a:extLst>
          </p:cNvPr>
          <p:cNvSpPr txBox="1"/>
          <p:nvPr/>
        </p:nvSpPr>
        <p:spPr>
          <a:xfrm>
            <a:off x="509954" y="3429000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913E21"/>
                </a:solidFill>
                <a:latin typeface="Slenco Black" pitchFamily="2" charset="77"/>
              </a:rPr>
              <a:t>ESTADÍSTICA DE CAFÉ AL 24 DE AGOSTO 2026</a:t>
            </a:r>
          </a:p>
          <a:p>
            <a:pPr algn="ctr"/>
            <a:r>
              <a:rPr lang="es-ES" sz="3600" b="1" dirty="0">
                <a:solidFill>
                  <a:srgbClr val="913E21"/>
                </a:solidFill>
                <a:latin typeface="Slenco Black" pitchFamily="2" charset="77"/>
              </a:rPr>
              <a:t>COSECHA 2025-2026</a:t>
            </a:r>
          </a:p>
        </p:txBody>
      </p:sp>
    </p:spTree>
    <p:extLst>
      <p:ext uri="{BB962C8B-B14F-4D97-AF65-F5344CB8AC3E}">
        <p14:creationId xmlns:p14="http://schemas.microsoft.com/office/powerpoint/2010/main" val="428472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2C5D7-544B-6F25-F0BB-B5803C2A2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9F80D-A427-4C6F-013B-77F2EF395B82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INFORME COMPARATIVO DE CAFÉ EN FRUTA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A668C88-CCA5-236F-DB43-5BB14BEE2208}"/>
              </a:ext>
            </a:extLst>
          </p:cNvPr>
          <p:cNvSpPr txBox="1"/>
          <p:nvPr/>
        </p:nvSpPr>
        <p:spPr>
          <a:xfrm>
            <a:off x="1097558" y="722720"/>
            <a:ext cx="1022349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endParaRPr lang="es-ES" sz="16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(EN FANEGAS) A la quincena del 1 al 15 de Agosto de cada año</a:t>
            </a:r>
          </a:p>
          <a:p>
            <a:endParaRPr lang="es-ES" sz="2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D9C0109-8FE2-7AA7-B0C9-DA1EFF2B43DF}"/>
              </a:ext>
            </a:extLst>
          </p:cNvPr>
          <p:cNvSpPr txBox="1"/>
          <p:nvPr/>
        </p:nvSpPr>
        <p:spPr>
          <a:xfrm>
            <a:off x="8645238" y="5364345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24 de Agosto 2026</a:t>
            </a:r>
          </a:p>
          <a:p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35E9E5B0-ED1A-57D1-F19A-DCFC5A281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775734"/>
              </p:ext>
            </p:extLst>
          </p:nvPr>
        </p:nvGraphicFramePr>
        <p:xfrm>
          <a:off x="1097558" y="1316081"/>
          <a:ext cx="10223498" cy="3792855"/>
        </p:xfrm>
        <a:graphic>
          <a:graphicData uri="http://schemas.openxmlformats.org/drawingml/2006/table">
            <a:tbl>
              <a:tblPr/>
              <a:tblGrid>
                <a:gridCol w="1946182">
                  <a:extLst>
                    <a:ext uri="{9D8B030D-6E8A-4147-A177-3AD203B41FA5}">
                      <a16:colId xmlns:a16="http://schemas.microsoft.com/office/drawing/2014/main" val="1101073246"/>
                    </a:ext>
                  </a:extLst>
                </a:gridCol>
                <a:gridCol w="1214853">
                  <a:extLst>
                    <a:ext uri="{9D8B030D-6E8A-4147-A177-3AD203B41FA5}">
                      <a16:colId xmlns:a16="http://schemas.microsoft.com/office/drawing/2014/main" val="652978183"/>
                    </a:ext>
                  </a:extLst>
                </a:gridCol>
                <a:gridCol w="970069">
                  <a:extLst>
                    <a:ext uri="{9D8B030D-6E8A-4147-A177-3AD203B41FA5}">
                      <a16:colId xmlns:a16="http://schemas.microsoft.com/office/drawing/2014/main" val="334425348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2822901024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2936525005"/>
                    </a:ext>
                  </a:extLst>
                </a:gridCol>
                <a:gridCol w="1024465">
                  <a:extLst>
                    <a:ext uri="{9D8B030D-6E8A-4147-A177-3AD203B41FA5}">
                      <a16:colId xmlns:a16="http://schemas.microsoft.com/office/drawing/2014/main" val="3262804054"/>
                    </a:ext>
                  </a:extLst>
                </a:gridCol>
                <a:gridCol w="961003">
                  <a:extLst>
                    <a:ext uri="{9D8B030D-6E8A-4147-A177-3AD203B41FA5}">
                      <a16:colId xmlns:a16="http://schemas.microsoft.com/office/drawing/2014/main" val="3174530951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2199077247"/>
                    </a:ext>
                  </a:extLst>
                </a:gridCol>
                <a:gridCol w="1024465">
                  <a:extLst>
                    <a:ext uri="{9D8B030D-6E8A-4147-A177-3AD203B41FA5}">
                      <a16:colId xmlns:a16="http://schemas.microsoft.com/office/drawing/2014/main" val="3579299525"/>
                    </a:ext>
                  </a:extLst>
                </a:gridCol>
              </a:tblGrid>
              <a:tr h="200025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ZONAS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" panose="020F0502020204030204" pitchFamily="34" charset="0"/>
                        </a:rPr>
                        <a:t>Cosecha 2025-2026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" panose="020F0502020204030204" pitchFamily="34" charset="0"/>
                        </a:rPr>
                        <a:t>Cosecha 2026-2027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892678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Quincena del 01/08/25 al 15/08/25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Quincena del 01/08/26 al 15/08/26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44256"/>
                  </a:ext>
                </a:extLst>
              </a:tr>
              <a:tr h="60007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Producción  Definitiva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Grado de avance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Informado en la quincena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Producción Estimada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alcanzado según Estimación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Informado en la quincena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407187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375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COTO BRUS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166,517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160,727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1,068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1,040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7053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LOS SANTOS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590,873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791,902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9885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PEREZ ZELEDON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205,838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247,973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29742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TURRIALBA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62,955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91,526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69549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VALLE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244,828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255,281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556284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VALLE OCCIDENTAL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308,301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322,864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10050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ZONA NORTE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12,967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18,503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64974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75577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1,592,278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1,888,776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1,910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1,851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0288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692766"/>
                  </a:ext>
                </a:extLst>
              </a:tr>
              <a:tr h="190500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Comparativo entre las cosechas 2025-2026 y la 2026-2027, se presenta la información por cada una de las zonas.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424031"/>
                  </a:ext>
                </a:extLst>
              </a:tr>
              <a:tr h="200025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La producción estimada de la cosecha 2026-2027 es la establecida por el CICAFE en su primera estimación con nómina completa.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633894"/>
                  </a:ext>
                </a:extLst>
              </a:tr>
              <a:tr h="200025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La cosecha 2025-2026 corresponde a la producción definitiva.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208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52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60E2C-E8D8-3187-DFA0-8415F71B6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7AE8E-74C2-A4BB-1254-60E30C9ADE4F}"/>
              </a:ext>
            </a:extLst>
          </p:cNvPr>
          <p:cNvSpPr txBox="1">
            <a:spLocks/>
          </p:cNvSpPr>
          <p:nvPr/>
        </p:nvSpPr>
        <p:spPr>
          <a:xfrm>
            <a:off x="1120386" y="689964"/>
            <a:ext cx="9823469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COSECHA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2025/2026   (EN Ud.46 KILOGRAMOS)  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7308295-AB40-3C40-F446-14DB01B3212A}"/>
              </a:ext>
            </a:extLst>
          </p:cNvPr>
          <p:cNvSpPr txBox="1">
            <a:spLocks/>
          </p:cNvSpPr>
          <p:nvPr/>
        </p:nvSpPr>
        <p:spPr>
          <a:xfrm>
            <a:off x="8547237" y="5392768"/>
            <a:ext cx="3644763" cy="364718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24 de Agosto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17ACF56-D7AA-B863-D385-0FCF40748BB4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8A5A1B4-7D95-2653-FFE0-6288DCD9A89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059663" y="3429000"/>
            <a:ext cx="1021731" cy="554784"/>
          </a:xfrm>
          <a:prstGeom prst="rect">
            <a:avLst/>
          </a:prstGeom>
        </p:spPr>
      </p:pic>
      <p:sp>
        <p:nvSpPr>
          <p:cNvPr id="8" name="Bocadillo: rectángulo 7">
            <a:extLst>
              <a:ext uri="{FF2B5EF4-FFF2-40B4-BE49-F238E27FC236}">
                <a16:creationId xmlns:a16="http://schemas.microsoft.com/office/drawing/2014/main" id="{2EA01287-CFA3-A905-2E54-2E5050F7ECAD}"/>
              </a:ext>
            </a:extLst>
          </p:cNvPr>
          <p:cNvSpPr/>
          <p:nvPr/>
        </p:nvSpPr>
        <p:spPr>
          <a:xfrm>
            <a:off x="11089515" y="3105398"/>
            <a:ext cx="962025" cy="396927"/>
          </a:xfrm>
          <a:prstGeom prst="wedgeRectCallout">
            <a:avLst>
              <a:gd name="adj1" fmla="val -100149"/>
              <a:gd name="adj2" fmla="val 81692"/>
            </a:avLst>
          </a:prstGeom>
          <a:noFill/>
          <a:ln>
            <a:solidFill>
              <a:srgbClr val="4990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>
              <a:solidFill>
                <a:schemeClr val="tx1"/>
              </a:solidFill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96613386-6416-C035-4B8B-BECF01898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503391"/>
              </p:ext>
            </p:extLst>
          </p:nvPr>
        </p:nvGraphicFramePr>
        <p:xfrm>
          <a:off x="1120385" y="1259235"/>
          <a:ext cx="9823469" cy="3902213"/>
        </p:xfrm>
        <a:graphic>
          <a:graphicData uri="http://schemas.openxmlformats.org/drawingml/2006/table">
            <a:tbl>
              <a:tblPr/>
              <a:tblGrid>
                <a:gridCol w="3001940">
                  <a:extLst>
                    <a:ext uri="{9D8B030D-6E8A-4147-A177-3AD203B41FA5}">
                      <a16:colId xmlns:a16="http://schemas.microsoft.com/office/drawing/2014/main" val="3714459545"/>
                    </a:ext>
                  </a:extLst>
                </a:gridCol>
                <a:gridCol w="1576895">
                  <a:extLst>
                    <a:ext uri="{9D8B030D-6E8A-4147-A177-3AD203B41FA5}">
                      <a16:colId xmlns:a16="http://schemas.microsoft.com/office/drawing/2014/main" val="1045773690"/>
                    </a:ext>
                  </a:extLst>
                </a:gridCol>
                <a:gridCol w="1243995">
                  <a:extLst>
                    <a:ext uri="{9D8B030D-6E8A-4147-A177-3AD203B41FA5}">
                      <a16:colId xmlns:a16="http://schemas.microsoft.com/office/drawing/2014/main" val="3888154268"/>
                    </a:ext>
                  </a:extLst>
                </a:gridCol>
                <a:gridCol w="1427966">
                  <a:extLst>
                    <a:ext uri="{9D8B030D-6E8A-4147-A177-3AD203B41FA5}">
                      <a16:colId xmlns:a16="http://schemas.microsoft.com/office/drawing/2014/main" val="4285006207"/>
                    </a:ext>
                  </a:extLst>
                </a:gridCol>
                <a:gridCol w="1357881">
                  <a:extLst>
                    <a:ext uri="{9D8B030D-6E8A-4147-A177-3AD203B41FA5}">
                      <a16:colId xmlns:a16="http://schemas.microsoft.com/office/drawing/2014/main" val="1196912044"/>
                    </a:ext>
                  </a:extLst>
                </a:gridCol>
                <a:gridCol w="1214792">
                  <a:extLst>
                    <a:ext uri="{9D8B030D-6E8A-4147-A177-3AD203B41FA5}">
                      <a16:colId xmlns:a16="http://schemas.microsoft.com/office/drawing/2014/main" val="3871605124"/>
                    </a:ext>
                  </a:extLst>
                </a:gridCol>
              </a:tblGrid>
              <a:tr h="66682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Producción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Sobre venta de  Exportación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6198796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1345009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1,268,265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$339.54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83.52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716200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1713985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Consumo Nacional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149,017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₡2,892.87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$278.78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9.81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9052529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Consumo Nacional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4169831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 Vendido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1,417,517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93.35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274421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100,912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6.65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6142575"/>
                  </a:ext>
                </a:extLst>
              </a:tr>
              <a:tr h="2460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1,064,960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1" i="0" u="none" strike="noStrike">
                        <a:solidFill>
                          <a:srgbClr val="0000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007306"/>
                  </a:ext>
                </a:extLst>
              </a:tr>
              <a:tr h="2460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203,540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153541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1,518,429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541256"/>
                  </a:ext>
                </a:extLst>
              </a:tr>
              <a:tr h="2222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59007"/>
                  </a:ext>
                </a:extLst>
              </a:tr>
              <a:tr h="620031">
                <a:tc gridSpan="6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500" b="0" i="0" u="none" strike="noStrike" dirty="0">
                          <a:effectLst/>
                          <a:latin typeface="Calibri Light" panose="020F0302020204030204" pitchFamily="34" charset="0"/>
                        </a:rPr>
                        <a:t>Resumen de comercialización de café, tanto de Consumo Nacional como de Exportación, se detalla las ventas en consignación y con precio fijo, el total vendido en U. De 46 kg se calcula de acuerdo con la fruta reportada en esta cosecha y, para su conversión a kg, se aplica el rendimiento de la cosecha 2024-2025 o el informado en la cosecha 2025-2026.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539287"/>
                  </a:ext>
                </a:extLst>
              </a:tr>
            </a:tbl>
          </a:graphicData>
        </a:graphic>
      </p:graphicFrame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6C960D74-1554-6679-9636-404A62323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725583"/>
              </p:ext>
            </p:extLst>
          </p:nvPr>
        </p:nvGraphicFramePr>
        <p:xfrm>
          <a:off x="1120385" y="5392767"/>
          <a:ext cx="4227992" cy="584892"/>
        </p:xfrm>
        <a:graphic>
          <a:graphicData uri="http://schemas.openxmlformats.org/drawingml/2006/table">
            <a:tbl>
              <a:tblPr/>
              <a:tblGrid>
                <a:gridCol w="4227992">
                  <a:extLst>
                    <a:ext uri="{9D8B030D-6E8A-4147-A177-3AD203B41FA5}">
                      <a16:colId xmlns:a16="http://schemas.microsoft.com/office/drawing/2014/main" val="710646552"/>
                    </a:ext>
                  </a:extLst>
                </a:gridCol>
              </a:tblGrid>
              <a:tr h="2010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200" b="1" i="0" u="none" strike="noStrike" dirty="0">
                          <a:effectLst/>
                          <a:latin typeface="Calibri Light" panose="020F0302020204030204" pitchFamily="34" charset="0"/>
                        </a:rPr>
                        <a:t>Por vender (estimación): 7% Exportación (7 mil sacos 46 kg).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610332"/>
                  </a:ext>
                </a:extLst>
              </a:tr>
              <a:tr h="1455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857101"/>
                  </a:ext>
                </a:extLst>
              </a:tr>
              <a:tr h="2010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200" b="1" i="0" u="none" strike="noStrike" dirty="0">
                          <a:effectLst/>
                          <a:latin typeface="Calibri Light" panose="020F0302020204030204" pitchFamily="34" charset="0"/>
                        </a:rPr>
                        <a:t>Por vender (estimación): 93% Consumo Nacional (94 mil sacos 46 kg).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003322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634DFA55-D66D-AF92-E336-179A8A962878}"/>
              </a:ext>
            </a:extLst>
          </p:cNvPr>
          <p:cNvSpPr txBox="1"/>
          <p:nvPr/>
        </p:nvSpPr>
        <p:spPr>
          <a:xfrm>
            <a:off x="11244155" y="311919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3113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6334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E8F04-96F9-558A-E597-E3961D8D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DF060-A856-95D9-BF33-C91358C8E16E}"/>
              </a:ext>
            </a:extLst>
          </p:cNvPr>
          <p:cNvSpPr txBox="1">
            <a:spLocks/>
          </p:cNvSpPr>
          <p:nvPr/>
        </p:nvSpPr>
        <p:spPr>
          <a:xfrm>
            <a:off x="1120386" y="689964"/>
            <a:ext cx="9823469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COSECHA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2026/2027   (EN Ud.46 KILOGRAMOS)  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003DEE0-CD2D-530B-7F1C-3A6F1C6D814D}"/>
              </a:ext>
            </a:extLst>
          </p:cNvPr>
          <p:cNvSpPr txBox="1">
            <a:spLocks/>
          </p:cNvSpPr>
          <p:nvPr/>
        </p:nvSpPr>
        <p:spPr>
          <a:xfrm>
            <a:off x="8547237" y="5392768"/>
            <a:ext cx="3644763" cy="364718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24 de Agosto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79D0283-71FD-251A-E36F-5F65A1A283C8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55FDB5AD-0BCE-500F-C8C3-DA52EB3CF0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3851905"/>
              </p:ext>
            </p:extLst>
          </p:nvPr>
        </p:nvGraphicFramePr>
        <p:xfrm>
          <a:off x="1120386" y="1237531"/>
          <a:ext cx="9823469" cy="3946939"/>
        </p:xfrm>
        <a:graphic>
          <a:graphicData uri="http://schemas.openxmlformats.org/drawingml/2006/table">
            <a:tbl>
              <a:tblPr/>
              <a:tblGrid>
                <a:gridCol w="3001940">
                  <a:extLst>
                    <a:ext uri="{9D8B030D-6E8A-4147-A177-3AD203B41FA5}">
                      <a16:colId xmlns:a16="http://schemas.microsoft.com/office/drawing/2014/main" val="1581569426"/>
                    </a:ext>
                  </a:extLst>
                </a:gridCol>
                <a:gridCol w="1576895">
                  <a:extLst>
                    <a:ext uri="{9D8B030D-6E8A-4147-A177-3AD203B41FA5}">
                      <a16:colId xmlns:a16="http://schemas.microsoft.com/office/drawing/2014/main" val="2186579148"/>
                    </a:ext>
                  </a:extLst>
                </a:gridCol>
                <a:gridCol w="1243995">
                  <a:extLst>
                    <a:ext uri="{9D8B030D-6E8A-4147-A177-3AD203B41FA5}">
                      <a16:colId xmlns:a16="http://schemas.microsoft.com/office/drawing/2014/main" val="3533159305"/>
                    </a:ext>
                  </a:extLst>
                </a:gridCol>
                <a:gridCol w="1427966">
                  <a:extLst>
                    <a:ext uri="{9D8B030D-6E8A-4147-A177-3AD203B41FA5}">
                      <a16:colId xmlns:a16="http://schemas.microsoft.com/office/drawing/2014/main" val="1491956832"/>
                    </a:ext>
                  </a:extLst>
                </a:gridCol>
                <a:gridCol w="1357881">
                  <a:extLst>
                    <a:ext uri="{9D8B030D-6E8A-4147-A177-3AD203B41FA5}">
                      <a16:colId xmlns:a16="http://schemas.microsoft.com/office/drawing/2014/main" val="3892344069"/>
                    </a:ext>
                  </a:extLst>
                </a:gridCol>
                <a:gridCol w="1214792">
                  <a:extLst>
                    <a:ext uri="{9D8B030D-6E8A-4147-A177-3AD203B41FA5}">
                      <a16:colId xmlns:a16="http://schemas.microsoft.com/office/drawing/2014/main" val="3375058485"/>
                    </a:ext>
                  </a:extLst>
                </a:gridCol>
              </a:tblGrid>
              <a:tr h="68522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Producción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Sobre venta de  Exportación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660019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622396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294,578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$309.34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18.56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5527034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91,724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5.78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6296521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Consumo Nacional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17,807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₡2,292.82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$184.98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1.12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8524969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Consumo Nacional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1,350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540771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 Vendido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405,459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25.55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331547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1,181,316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74.45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47420"/>
                  </a:ext>
                </a:extLst>
              </a:tr>
              <a:tr h="25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1" i="0" u="none" strike="noStrike">
                        <a:solidFill>
                          <a:srgbClr val="0000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7054016"/>
                  </a:ext>
                </a:extLst>
              </a:tr>
              <a:tr h="2528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386,302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106921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1,586,775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381625"/>
                  </a:ext>
                </a:extLst>
              </a:tr>
              <a:tr h="22966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554404"/>
                  </a:ext>
                </a:extLst>
              </a:tr>
              <a:tr h="688990">
                <a:tc gridSpan="6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500" b="0" i="0" u="none" strike="noStrike" dirty="0">
                          <a:effectLst/>
                          <a:latin typeface="Calibri Light" panose="020F0302020204030204" pitchFamily="34" charset="0"/>
                        </a:rPr>
                        <a:t>Resumen de comercialización de café, tanto de Consumo Nacional como de Exportación, se detalla las ventas en consignación y con precio fijo, el total vendido en U. De 46 kg se calcula de acuerdo con la fruta reportada en esta cosecha y, para su conversión a kg, se aplica el rendimiento de la cosecha 2024-2025 o el informado en la cosecha 2025-2026.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399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303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0209-EC78-A74F-3A6F-62B0D13D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B37BBBB-DC62-EF6F-3492-0A9FC3C79D6C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POR ZONAS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0A1BF3F-DDAB-0A53-7838-30913BDC6946}"/>
              </a:ext>
            </a:extLst>
          </p:cNvPr>
          <p:cNvSpPr txBox="1"/>
          <p:nvPr/>
        </p:nvSpPr>
        <p:spPr>
          <a:xfrm>
            <a:off x="1097558" y="722720"/>
            <a:ext cx="1001811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2025/2026   (EN Ud.46 KILOGRAMOS)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6489F10-1B1C-29DE-B8AD-88D46430E4AD}"/>
              </a:ext>
            </a:extLst>
          </p:cNvPr>
          <p:cNvSpPr txBox="1"/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24 de Agosto 2026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B62EC3BC-2352-AFBD-BE2C-7CBB434C8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916001"/>
              </p:ext>
            </p:extLst>
          </p:nvPr>
        </p:nvGraphicFramePr>
        <p:xfrm>
          <a:off x="1097558" y="1242658"/>
          <a:ext cx="10018118" cy="4009590"/>
        </p:xfrm>
        <a:graphic>
          <a:graphicData uri="http://schemas.openxmlformats.org/drawingml/2006/table">
            <a:tbl>
              <a:tblPr/>
              <a:tblGrid>
                <a:gridCol w="1256797">
                  <a:extLst>
                    <a:ext uri="{9D8B030D-6E8A-4147-A177-3AD203B41FA5}">
                      <a16:colId xmlns:a16="http://schemas.microsoft.com/office/drawing/2014/main" val="3111800178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1230183386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4091522151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555903725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243141677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239893397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56985773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4177441439"/>
                    </a:ext>
                  </a:extLst>
                </a:gridCol>
              </a:tblGrid>
              <a:tr h="356562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DE EXPORTACIÓN</a:t>
                      </a:r>
                      <a:r>
                        <a:rPr lang="es-CR" sz="1400" b="1" i="0" u="none" strike="noStrike" baseline="3000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CONSUMO NACIONAL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TOTAL DE VENTAS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2452713"/>
                  </a:ext>
                </a:extLst>
              </a:tr>
              <a:tr h="530449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con Precio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 Promedio $ por U. de 46 kgs.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PRECIO KG.POR 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EN UNIDADES DE 46 KILOGRAMOS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696678"/>
                  </a:ext>
                </a:extLst>
              </a:tr>
              <a:tr h="211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Coto Brus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235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123,856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336.47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18,422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2,795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142,513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222055"/>
                  </a:ext>
                </a:extLst>
              </a:tr>
              <a:tr h="211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Los Santos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468,604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347.48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36,733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2,988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505,337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866828"/>
                  </a:ext>
                </a:extLst>
              </a:tr>
              <a:tr h="211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Pérez Zeledón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141,206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346.17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33,614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2,873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174,819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826071"/>
                  </a:ext>
                </a:extLst>
              </a:tr>
              <a:tr h="211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Turrialba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57,952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314.19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4,900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2,683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62,852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244524"/>
                  </a:ext>
                </a:extLst>
              </a:tr>
              <a:tr h="211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Central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142,623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342.23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15,563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2,897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158,186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455047"/>
                  </a:ext>
                </a:extLst>
              </a:tr>
              <a:tr h="4145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 Occidental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328,255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328.55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37,838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2,879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366,093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045633"/>
                  </a:ext>
                </a:extLst>
              </a:tr>
              <a:tr h="211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 Norte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5,770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411.35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1,946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3,122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7,716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1567099"/>
                  </a:ext>
                </a:extLst>
              </a:tr>
              <a:tr h="21165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Total Nacional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235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1,268,265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339.54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149,017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2,892.87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1,417,517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4976205"/>
                  </a:ext>
                </a:extLst>
              </a:tr>
              <a:tr h="21165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1206992"/>
                  </a:ext>
                </a:extLst>
              </a:tr>
              <a:tr h="153693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Detalle de comercialización de café por zonas, tanto de Consumo Nacional como de Exportación, aplicando el rendimiento de la cosecha anterior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042470"/>
                  </a:ext>
                </a:extLst>
              </a:tr>
              <a:tr h="15369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933916"/>
                  </a:ext>
                </a:extLst>
              </a:tr>
              <a:tr h="211656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exportación por unidad de 46 kg es de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$ 339.54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573079"/>
                  </a:ext>
                </a:extLst>
              </a:tr>
              <a:tr h="298599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ventas de consumo nacional por kg es de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₡2,892.87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847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037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0444-9D2F-C06B-5980-7F81AC2D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E0C0CF3-F121-AFCF-F567-70ED64B1F47A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POR ZONAS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D253409-8E6F-D4A5-71F6-EF24DFA5BC67}"/>
              </a:ext>
            </a:extLst>
          </p:cNvPr>
          <p:cNvSpPr txBox="1"/>
          <p:nvPr/>
        </p:nvSpPr>
        <p:spPr>
          <a:xfrm>
            <a:off x="1097558" y="722720"/>
            <a:ext cx="1001811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2026/2027   (EN Ud.46 KILOGRAMOS)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95E6C09-DA4D-A64F-3C9D-CB35E8080614}"/>
              </a:ext>
            </a:extLst>
          </p:cNvPr>
          <p:cNvSpPr txBox="1"/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24 de Agosto 2026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B3F6C64-54BB-7464-FDE3-AAE084EDE9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018893"/>
              </p:ext>
            </p:extLst>
          </p:nvPr>
        </p:nvGraphicFramePr>
        <p:xfrm>
          <a:off x="1097558" y="1242657"/>
          <a:ext cx="10018118" cy="4009590"/>
        </p:xfrm>
        <a:graphic>
          <a:graphicData uri="http://schemas.openxmlformats.org/drawingml/2006/table">
            <a:tbl>
              <a:tblPr/>
              <a:tblGrid>
                <a:gridCol w="1256797">
                  <a:extLst>
                    <a:ext uri="{9D8B030D-6E8A-4147-A177-3AD203B41FA5}">
                      <a16:colId xmlns:a16="http://schemas.microsoft.com/office/drawing/2014/main" val="1473889426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2525326571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252889647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074402083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971424607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838244246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589052051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4126354575"/>
                    </a:ext>
                  </a:extLst>
                </a:gridCol>
              </a:tblGrid>
              <a:tr h="337125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DE EXPORTACIÓN</a:t>
                      </a:r>
                      <a:r>
                        <a:rPr lang="es-CR" sz="1400" b="1" i="0" u="none" strike="noStrike" baseline="3000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CONSUMO NACIONAL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TOTAL DE VENTAS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7554399"/>
                  </a:ext>
                </a:extLst>
              </a:tr>
              <a:tr h="501533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con Precio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 Promedio $ por U. de 46 kgs.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PRECIO KG.POR 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EN UNIDADES DE 46 KILOGRAMOS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488913"/>
                  </a:ext>
                </a:extLst>
              </a:tr>
              <a:tr h="2001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Coto Brus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11,249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36,912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317.91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2,387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48,761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850"/>
                  </a:ext>
                </a:extLst>
              </a:tr>
              <a:tr h="2001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Los Santos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17,583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102,060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291.37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11,432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2,244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131,075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516219"/>
                  </a:ext>
                </a:extLst>
              </a:tr>
              <a:tr h="2001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Pérez Zeledón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2,887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33,311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319.68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1,500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2,357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37,698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540348"/>
                  </a:ext>
                </a:extLst>
              </a:tr>
              <a:tr h="2001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Turrialba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5,864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12,300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306.71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18,164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025321"/>
                  </a:ext>
                </a:extLst>
              </a:tr>
              <a:tr h="2001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Central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14,344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34,973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313.86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2,475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2,261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51,792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1250035"/>
                  </a:ext>
                </a:extLst>
              </a:tr>
              <a:tr h="3919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 Occidental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39,797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75,022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323.31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1,350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1,800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2,560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117,969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080130"/>
                  </a:ext>
                </a:extLst>
              </a:tr>
              <a:tr h="2001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 Norte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32135"/>
                  </a:ext>
                </a:extLst>
              </a:tr>
              <a:tr h="20011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Total Nacional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91,724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294,578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309.34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1,350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17,807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2,292.82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405,458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692840"/>
                  </a:ext>
                </a:extLst>
              </a:tr>
              <a:tr h="20011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8644968"/>
                  </a:ext>
                </a:extLst>
              </a:tr>
              <a:tr h="145315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Detalle de comercialización de café por zonas, tanto de Consumo Nacional como de Exportación, aplicando el rendimiento de la cosecha anterior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238487"/>
                  </a:ext>
                </a:extLst>
              </a:tr>
              <a:tr h="14531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6600453"/>
                  </a:ext>
                </a:extLst>
              </a:tr>
              <a:tr h="200118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exportación por unidad de 46 kg es de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$ 309.34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744559"/>
                  </a:ext>
                </a:extLst>
              </a:tr>
              <a:tr h="282322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ventas de consumo nacional por kg es de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₡2,292.82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235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3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FFF25-1981-7D43-7B7D-9E5D2D01B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B2F9A11-03FA-9E8A-F984-D403075D7704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COMPARATIVO COMERCIALIZACIÓN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E038F37-2FCE-21FF-A132-2E3BCBFBEA77}"/>
              </a:ext>
            </a:extLst>
          </p:cNvPr>
          <p:cNvSpPr txBox="1">
            <a:spLocks/>
          </p:cNvSpPr>
          <p:nvPr/>
        </p:nvSpPr>
        <p:spPr>
          <a:xfrm>
            <a:off x="1120387" y="689964"/>
            <a:ext cx="9861936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DE LAS ULTIMAS TRES COSECHAS Al segundo año de cada período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60CFAD0-C18E-8430-5653-649ADF4BEE77}"/>
              </a:ext>
            </a:extLst>
          </p:cNvPr>
          <p:cNvSpPr txBox="1">
            <a:spLocks/>
          </p:cNvSpPr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24 de Agosto 2026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8FAC262-00B2-3104-62B1-8F737C0AA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416473"/>
              </p:ext>
            </p:extLst>
          </p:nvPr>
        </p:nvGraphicFramePr>
        <p:xfrm>
          <a:off x="1120387" y="1123549"/>
          <a:ext cx="9861934" cy="2377055"/>
        </p:xfrm>
        <a:graphic>
          <a:graphicData uri="http://schemas.openxmlformats.org/drawingml/2006/table">
            <a:tbl>
              <a:tblPr/>
              <a:tblGrid>
                <a:gridCol w="1106976">
                  <a:extLst>
                    <a:ext uri="{9D8B030D-6E8A-4147-A177-3AD203B41FA5}">
                      <a16:colId xmlns:a16="http://schemas.microsoft.com/office/drawing/2014/main" val="1319782356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1623858826"/>
                    </a:ext>
                  </a:extLst>
                </a:gridCol>
                <a:gridCol w="935770">
                  <a:extLst>
                    <a:ext uri="{9D8B030D-6E8A-4147-A177-3AD203B41FA5}">
                      <a16:colId xmlns:a16="http://schemas.microsoft.com/office/drawing/2014/main" val="3127273000"/>
                    </a:ext>
                  </a:extLst>
                </a:gridCol>
                <a:gridCol w="302542">
                  <a:extLst>
                    <a:ext uri="{9D8B030D-6E8A-4147-A177-3AD203B41FA5}">
                      <a16:colId xmlns:a16="http://schemas.microsoft.com/office/drawing/2014/main" val="1799356101"/>
                    </a:ext>
                  </a:extLst>
                </a:gridCol>
                <a:gridCol w="891209">
                  <a:extLst>
                    <a:ext uri="{9D8B030D-6E8A-4147-A177-3AD203B41FA5}">
                      <a16:colId xmlns:a16="http://schemas.microsoft.com/office/drawing/2014/main" val="2447769638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2598596354"/>
                    </a:ext>
                  </a:extLst>
                </a:gridCol>
                <a:gridCol w="844303">
                  <a:extLst>
                    <a:ext uri="{9D8B030D-6E8A-4147-A177-3AD203B41FA5}">
                      <a16:colId xmlns:a16="http://schemas.microsoft.com/office/drawing/2014/main" val="3523437428"/>
                    </a:ext>
                  </a:extLst>
                </a:gridCol>
                <a:gridCol w="302542">
                  <a:extLst>
                    <a:ext uri="{9D8B030D-6E8A-4147-A177-3AD203B41FA5}">
                      <a16:colId xmlns:a16="http://schemas.microsoft.com/office/drawing/2014/main" val="3660442177"/>
                    </a:ext>
                  </a:extLst>
                </a:gridCol>
                <a:gridCol w="891209">
                  <a:extLst>
                    <a:ext uri="{9D8B030D-6E8A-4147-A177-3AD203B41FA5}">
                      <a16:colId xmlns:a16="http://schemas.microsoft.com/office/drawing/2014/main" val="3831374898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908375122"/>
                    </a:ext>
                  </a:extLst>
                </a:gridCol>
                <a:gridCol w="935770">
                  <a:extLst>
                    <a:ext uri="{9D8B030D-6E8A-4147-A177-3AD203B41FA5}">
                      <a16:colId xmlns:a16="http://schemas.microsoft.com/office/drawing/2014/main" val="3608439840"/>
                    </a:ext>
                  </a:extLst>
                </a:gridCol>
                <a:gridCol w="218111">
                  <a:extLst>
                    <a:ext uri="{9D8B030D-6E8A-4147-A177-3AD203B41FA5}">
                      <a16:colId xmlns:a16="http://schemas.microsoft.com/office/drawing/2014/main" val="2955220312"/>
                    </a:ext>
                  </a:extLst>
                </a:gridCol>
                <a:gridCol w="773945">
                  <a:extLst>
                    <a:ext uri="{9D8B030D-6E8A-4147-A177-3AD203B41FA5}">
                      <a16:colId xmlns:a16="http://schemas.microsoft.com/office/drawing/2014/main" val="1503040246"/>
                    </a:ext>
                  </a:extLst>
                </a:gridCol>
              </a:tblGrid>
              <a:tr h="15940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2023-2024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2024-2025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2025-2026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3130075"/>
                  </a:ext>
                </a:extLst>
              </a:tr>
              <a:tr h="291481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233614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1,265,612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$226.63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82.17%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1,447,156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$302.88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84.07%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1,268,265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$339.54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83.52%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083379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5,300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***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0.34%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3,362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***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7853974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Consumo Local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167,252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₡1,950.15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10.86%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189,903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₡3,130.06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11.03%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149,017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₡2,892.87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9.81%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351210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C.N.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933467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Total  Vendido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1,438,164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93.38%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1,640,421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95.30%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1,417,517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93.35%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1007356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102,029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6.62%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80,960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4.70%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100,912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6.65%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359443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1,005,083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1,219,579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1,064,960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4410502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265,829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20.92%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230,939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15.92%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203,540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16.05%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980491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Producción Total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1,540,193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1,721,381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1,518,429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 dirty="0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790659"/>
                  </a:ext>
                </a:extLst>
              </a:tr>
            </a:tbl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7C91938B-C033-45A8-B772-192C7F469E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0872390"/>
              </p:ext>
            </p:extLst>
          </p:nvPr>
        </p:nvGraphicFramePr>
        <p:xfrm>
          <a:off x="1120387" y="3574966"/>
          <a:ext cx="9861934" cy="179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666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5430C-E6FA-EE97-5799-BB9AA579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E3F05F5-5D7C-759A-7C1A-A935792CBE41}"/>
              </a:ext>
            </a:extLst>
          </p:cNvPr>
          <p:cNvSpPr txBox="1"/>
          <p:nvPr/>
        </p:nvSpPr>
        <p:spPr>
          <a:xfrm>
            <a:off x="0" y="0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COSECHAS FUTURAS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7FB8DA8-45C0-2404-B43D-2AC245B93FBC}"/>
              </a:ext>
            </a:extLst>
          </p:cNvPr>
          <p:cNvSpPr txBox="1">
            <a:spLocks/>
          </p:cNvSpPr>
          <p:nvPr/>
        </p:nvSpPr>
        <p:spPr>
          <a:xfrm>
            <a:off x="1120387" y="689964"/>
            <a:ext cx="9861936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2027-2028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B426963-1096-9604-3DE9-AE1AC8FC6352}"/>
              </a:ext>
            </a:extLst>
          </p:cNvPr>
          <p:cNvSpPr txBox="1">
            <a:spLocks/>
          </p:cNvSpPr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24 de Agosto 2026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0C1C201C-968A-8495-3998-A2FDACAC6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648225"/>
              </p:ext>
            </p:extLst>
          </p:nvPr>
        </p:nvGraphicFramePr>
        <p:xfrm>
          <a:off x="1120386" y="1613852"/>
          <a:ext cx="9861935" cy="2854632"/>
        </p:xfrm>
        <a:graphic>
          <a:graphicData uri="http://schemas.openxmlformats.org/drawingml/2006/table">
            <a:tbl>
              <a:tblPr/>
              <a:tblGrid>
                <a:gridCol w="1547949">
                  <a:extLst>
                    <a:ext uri="{9D8B030D-6E8A-4147-A177-3AD203B41FA5}">
                      <a16:colId xmlns:a16="http://schemas.microsoft.com/office/drawing/2014/main" val="3011123068"/>
                    </a:ext>
                  </a:extLst>
                </a:gridCol>
                <a:gridCol w="1335731">
                  <a:extLst>
                    <a:ext uri="{9D8B030D-6E8A-4147-A177-3AD203B41FA5}">
                      <a16:colId xmlns:a16="http://schemas.microsoft.com/office/drawing/2014/main" val="1310979412"/>
                    </a:ext>
                  </a:extLst>
                </a:gridCol>
                <a:gridCol w="1498015">
                  <a:extLst>
                    <a:ext uri="{9D8B030D-6E8A-4147-A177-3AD203B41FA5}">
                      <a16:colId xmlns:a16="http://schemas.microsoft.com/office/drawing/2014/main" val="3494985191"/>
                    </a:ext>
                  </a:extLst>
                </a:gridCol>
                <a:gridCol w="1597883">
                  <a:extLst>
                    <a:ext uri="{9D8B030D-6E8A-4147-A177-3AD203B41FA5}">
                      <a16:colId xmlns:a16="http://schemas.microsoft.com/office/drawing/2014/main" val="82427029"/>
                    </a:ext>
                  </a:extLst>
                </a:gridCol>
                <a:gridCol w="2034805">
                  <a:extLst>
                    <a:ext uri="{9D8B030D-6E8A-4147-A177-3AD203B41FA5}">
                      <a16:colId xmlns:a16="http://schemas.microsoft.com/office/drawing/2014/main" val="2132568889"/>
                    </a:ext>
                  </a:extLst>
                </a:gridCol>
                <a:gridCol w="1847552">
                  <a:extLst>
                    <a:ext uri="{9D8B030D-6E8A-4147-A177-3AD203B41FA5}">
                      <a16:colId xmlns:a16="http://schemas.microsoft.com/office/drawing/2014/main" val="2246909516"/>
                    </a:ext>
                  </a:extLst>
                </a:gridCol>
              </a:tblGrid>
              <a:tr h="357186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Calibri Light" panose="020F0302020204030204" pitchFamily="34" charset="0"/>
                        </a:rPr>
                        <a:t>Volumen en U. 46 kg. - Para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723957"/>
                  </a:ext>
                </a:extLst>
              </a:tr>
              <a:tr h="8572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Cosecha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TOTALES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en Consignación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con Precio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100" b="1" i="0" u="none" strike="noStrike">
                          <a:effectLst/>
                          <a:latin typeface="Calibri Light" panose="020F0302020204030204" pitchFamily="34" charset="0"/>
                        </a:rPr>
                        <a:t>Precio Rieles Promedio $/Ud.46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Variación  % precio 1/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6753294"/>
                  </a:ext>
                </a:extLst>
              </a:tr>
              <a:tr h="2285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5370525"/>
                  </a:ext>
                </a:extLst>
              </a:tr>
              <a:tr h="40004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1" i="0" u="none" strike="noStrike">
                          <a:effectLst/>
                          <a:latin typeface="Calibri Light" panose="020F0302020204030204" pitchFamily="34" charset="0"/>
                        </a:rPr>
                        <a:t>2027-2028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effectLst/>
                          <a:latin typeface="Calibri Light" panose="020F0302020204030204" pitchFamily="34" charset="0"/>
                        </a:rPr>
                        <a:t>  20,805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5,062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15,743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291.70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effectLst/>
                          <a:latin typeface="Calibri Light" panose="020F0302020204030204" pitchFamily="34" charset="0"/>
                        </a:rPr>
                        <a:t>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152516"/>
                  </a:ext>
                </a:extLst>
              </a:tr>
              <a:tr h="25145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1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1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5163134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83249"/>
                  </a:ext>
                </a:extLst>
              </a:tr>
              <a:tr h="242887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1/ Variación porcentual en el precio: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93612"/>
                  </a:ext>
                </a:extLst>
              </a:tr>
              <a:tr h="24288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 con respecto 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0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17/8/2026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Cosecha 2026-2027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410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370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14656</TotalTime>
  <Words>1369</Words>
  <Application>Microsoft Office PowerPoint</Application>
  <PresentationFormat>Panorámica</PresentationFormat>
  <Paragraphs>537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Slenco Black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aquiros</dc:creator>
  <cp:lastModifiedBy>Juan Carlos Castillo Molina</cp:lastModifiedBy>
  <cp:revision>26</cp:revision>
  <dcterms:created xsi:type="dcterms:W3CDTF">2023-12-07T15:07:55Z</dcterms:created>
  <dcterms:modified xsi:type="dcterms:W3CDTF">2026-08-25T17:55:29Z</dcterms:modified>
</cp:coreProperties>
</file>